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5"/>
    <p:restoredTop sz="86442"/>
  </p:normalViewPr>
  <p:slideViewPr>
    <p:cSldViewPr snapToGrid="0" snapToObjects="1">
      <p:cViewPr varScale="1">
        <p:scale>
          <a:sx n="79" d="100"/>
          <a:sy n="79" d="100"/>
        </p:scale>
        <p:origin x="232" y="640"/>
      </p:cViewPr>
      <p:guideLst/>
    </p:cSldViewPr>
  </p:slideViewPr>
  <p:outlineViewPr>
    <p:cViewPr>
      <p:scale>
        <a:sx n="33" d="100"/>
        <a:sy n="33" d="100"/>
      </p:scale>
      <p:origin x="0" y="-3052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0A32E-608A-4944-AD79-D483AA323849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CB23A-67E3-1646-90F4-D15C7BC59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6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8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88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5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42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A512-8E21-274F-9384-FEF1419AB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8A984-98E8-1A42-BD20-B1D7C2FFE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6D77-398B-EC49-9E2B-90313B11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58042-0C33-894A-B66F-A4B3A8157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34C21-31AB-494D-ACB9-7FD21977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7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7BA2F-91CC-FE41-A0AC-1052764E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E5E24-9455-8840-9938-E84BAEDE5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5BF29-09FB-1B4C-B209-EF30188E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44892-3B28-6342-A427-CACDD73D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D3A8D-2A5A-1247-9255-191B9612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9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98DDA2-3A11-364C-8F85-F7D79BA66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798A9-A032-3042-9D29-4CE9D2491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899A2-473B-B940-BD47-7464EB08B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E32F4-43E0-7A4E-81B5-6F8F22D1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C6BEE-AB99-5440-A367-88876B9D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BEB2A-681A-334E-80F0-73FB2C137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BAAA1-2609-684C-9007-4A4BFD96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C3F18-21D8-E245-A791-792BBBBFD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34C1C-5333-3940-84FC-F8E43C27C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3759B-0EB1-3C44-AA4F-BF34B337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1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A9BF-57FE-B34D-A34E-B0B8603C0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C6244-E56B-0A48-8A9F-2C6B2C566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9276F-C83B-D047-B7F8-7E331C64B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8D10C-F631-F84B-9065-CBCB7DF7C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3B7F4-9878-9946-831E-F9B07D88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7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B37D-8BE9-FF46-9197-E4683E7D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AD46-09BB-BF47-A001-B288C6920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EB387-F58E-4144-8281-3C10E3F3F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C6F2F-22C9-4641-BDE7-F671CECC4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50464-2D25-964F-B77F-FA0941883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F6E05-8426-D84E-84D1-08E9FD0E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4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8992A-0B0E-744E-B3D8-BA309EC2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E8386-C74F-6F4A-BBC6-A878FA391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6F29B-379B-C949-A571-51BA3EB37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8E280-FA2D-2547-89B2-15FB044547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9FAA0B-9BC2-DF40-B537-977B057DE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E1801C-A10F-0649-B8B2-CA6A7540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4B5AA8-C205-4442-9519-3A30BC3D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B1156-7DA2-3C4E-BEF6-DF768E20C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6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AFF6-A3B6-BD42-B175-7A4651D0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AF980-75A5-5849-AC2B-EBB02364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23511-56B1-F141-B4A0-52B16B97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8AFCD-2393-CA42-952E-0E972F4FF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0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05914-20C6-0D43-B138-B42CC349C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96E96-AFE5-2549-BD4B-C6FB16D41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3152C-92B4-E94D-A6FA-5BDC1584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5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9A59-BF77-2145-A234-294A0DC5C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D7F60-CD8B-1A47-BFFD-8DF5256D9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6DB5F-5EFA-1E4F-953A-2170BE134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F0074-4AAA-B341-9F07-DB456E4C3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31CFC-FFC6-C644-BD93-474C7DBB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ED595-270E-924E-B424-ED65B237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42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6DC54-2EED-3341-A8E7-BE5AD64AC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720E0D-B1A7-6448-AB0C-8AB6BED9A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0D886-0C17-5C49-8344-B2B95158F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14FC0-3748-7642-B42D-9800CCA0D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4AB9A-3031-204C-A7BE-D98F53446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F8241-9D72-4444-BFE8-AFBF5E5F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5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D55644-4574-C74F-80DE-10648DD7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03046-A4F3-644A-ADCC-B0D43DFA4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A1CEC-4061-9340-82A4-1A82C2F8A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F1305-6E5D-FD43-82ED-9363E6F97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5A64C-3AE4-5D44-A410-1B31106CD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9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8A627-014B-ED44-B0FB-E4B289805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82" y="241417"/>
            <a:ext cx="9144000" cy="1754651"/>
          </a:xfrm>
        </p:spPr>
        <p:txBody>
          <a:bodyPr/>
          <a:lstStyle/>
          <a:p>
            <a:r>
              <a:rPr lang="en-US" dirty="0"/>
              <a:t>Healthy Hearts: Is it Time for Our data to Move?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02C7D-4182-1D47-AD6D-9401CBFC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2709746"/>
            <a:ext cx="5664469" cy="3746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44811-F6E5-4542-B11A-E6C1116A6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761" y="2709746"/>
            <a:ext cx="6660995" cy="37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6">
            <a:extLst>
              <a:ext uri="{FF2B5EF4-FFF2-40B4-BE49-F238E27FC236}">
                <a16:creationId xmlns:a16="http://schemas.microsoft.com/office/drawing/2014/main" id="{196DE77D-B709-4379-AD40-8018E575A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801" y="2519363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E92A2-AFDB-8040-B6A9-8438DE894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5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/>
              <a:t>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30EE9-3D37-8A4F-B473-0FA6CAC85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0" y="643467"/>
            <a:ext cx="7289799" cy="5533496"/>
          </a:xfrm>
        </p:spPr>
        <p:txBody>
          <a:bodyPr anchor="ctr">
            <a:normAutofit/>
          </a:bodyPr>
          <a:lstStyle/>
          <a:p>
            <a:r>
              <a:rPr lang="en-US"/>
              <a:t>Both seem to meet different needs of the Healthy Hearts Program</a:t>
            </a:r>
          </a:p>
          <a:p>
            <a:r>
              <a:rPr lang="en-US"/>
              <a:t>Good news, we can use both!</a:t>
            </a:r>
          </a:p>
          <a:p>
            <a:pPr lvl="1"/>
            <a:r>
              <a:rPr lang="en-US"/>
              <a:t>It’s fairly easy and straightforward to use SQL Server Express as a back-end database with Microsoft Access acting as the user-friendly interface where staff can easily generate various reports and exports as needed (without having any edit permissions on the data within the database). </a:t>
            </a:r>
          </a:p>
          <a:p>
            <a:r>
              <a:rPr lang="en-US"/>
              <a:t>Even better news, the two database management software applications should not cost the program a penny!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80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2507-7A0D-B643-8695-03F0840B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4A711-82EE-024D-885E-476F39B10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12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00D5-9098-EA4E-B03A-EE392FE6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2CB4B-0D51-5041-9E01-2DF801E1E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38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FA97-F100-B94D-8EF8-8053FA0A5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100"/>
            <a:ext cx="10515600" cy="1325563"/>
          </a:xfrm>
        </p:spPr>
        <p:txBody>
          <a:bodyPr/>
          <a:lstStyle/>
          <a:p>
            <a:r>
              <a:rPr lang="en-US" dirty="0"/>
              <a:t>Why do we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507FA-D257-9641-A03C-9A5EA75A7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663"/>
            <a:ext cx="10515600" cy="4730300"/>
          </a:xfrm>
        </p:spPr>
        <p:txBody>
          <a:bodyPr/>
          <a:lstStyle/>
          <a:p>
            <a:r>
              <a:rPr lang="en-US" dirty="0"/>
              <a:t>Programs get funding based on the quality and impact of their programs</a:t>
            </a:r>
          </a:p>
          <a:p>
            <a:pPr lvl="1"/>
            <a:r>
              <a:rPr lang="en-US" dirty="0"/>
              <a:t>Data analysis and statistics! …</a:t>
            </a:r>
          </a:p>
          <a:p>
            <a:pPr lvl="2"/>
            <a:r>
              <a:rPr lang="en-US" dirty="0"/>
              <a:t>BORING!</a:t>
            </a:r>
          </a:p>
          <a:p>
            <a:r>
              <a:rPr lang="en-US" dirty="0"/>
              <a:t>Results of these analyses show stakeholders the program is hugely beneficial and deserves more funding…</a:t>
            </a:r>
          </a:p>
          <a:p>
            <a:pPr lvl="1"/>
            <a:r>
              <a:rPr lang="en-US" dirty="0"/>
              <a:t>and this is how employees get paid… </a:t>
            </a:r>
          </a:p>
          <a:p>
            <a:pPr lvl="2"/>
            <a:r>
              <a:rPr lang="en-US" dirty="0"/>
              <a:t>NOT BORING!</a:t>
            </a:r>
          </a:p>
          <a:p>
            <a:pPr lvl="1"/>
            <a:r>
              <a:rPr lang="en-US" dirty="0"/>
              <a:t>And programs continue to expand… </a:t>
            </a:r>
          </a:p>
          <a:p>
            <a:pPr lvl="2"/>
            <a:r>
              <a:rPr lang="en-US" dirty="0"/>
              <a:t>NOT BORNG!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109CA-42EA-A24A-879C-22E60169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37" y="1957506"/>
            <a:ext cx="3416300" cy="226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500E7-1881-CE49-A7FB-7536A35E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373" y="3540344"/>
            <a:ext cx="2852381" cy="2973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5A409-6CF1-9D42-B679-310F62ADF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587" y="3481506"/>
            <a:ext cx="4284280" cy="320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1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859FD-4F84-EC4A-8552-DD6CE02D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AF3CA-1477-2E4F-A67E-C5424E6C7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406254" cy="4575175"/>
          </a:xfrm>
        </p:spPr>
        <p:txBody>
          <a:bodyPr/>
          <a:lstStyle/>
          <a:p>
            <a:r>
              <a:rPr lang="en-US" dirty="0"/>
              <a:t>Exponential Growth</a:t>
            </a:r>
          </a:p>
          <a:p>
            <a:r>
              <a:rPr lang="en-US" dirty="0"/>
              <a:t>Multiple Files of same data</a:t>
            </a:r>
          </a:p>
          <a:p>
            <a:r>
              <a:rPr lang="en-US" dirty="0"/>
              <a:t>Things to consider:</a:t>
            </a:r>
          </a:p>
          <a:p>
            <a:pPr lvl="1"/>
            <a:r>
              <a:rPr lang="en-US" dirty="0"/>
              <a:t>How will our current system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0DA7-296B-C34D-86E4-141D7777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797" y="365125"/>
            <a:ext cx="7865596" cy="589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8917-7E29-A04E-9029-9577ADD3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spreadsheets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E36E7-0F3C-6A40-A834-E00F7530C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9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A100-C0CA-2B4D-8F36-D2BA1040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FC82-53C2-2244-B413-8D8F33648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1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3404-5231-E94A-B813-433B9CEF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important for Healthy Hearts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9A8FC-7533-1043-B38D-906E055A1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Minimal access</a:t>
            </a:r>
          </a:p>
          <a:p>
            <a:pPr lvl="1"/>
            <a:r>
              <a:rPr lang="en-US" dirty="0"/>
              <a:t>Only one person (database manager) or a small set of people should have editing rights over the database</a:t>
            </a:r>
          </a:p>
          <a:p>
            <a:r>
              <a:rPr lang="en-US" dirty="0"/>
              <a:t>Quick reports</a:t>
            </a:r>
          </a:p>
          <a:p>
            <a:pPr lvl="1"/>
            <a:r>
              <a:rPr lang="en-US" dirty="0"/>
              <a:t>However, everybody in the office should have the ability to quickly generate reports from the data in the database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From any outside threats</a:t>
            </a:r>
          </a:p>
          <a:p>
            <a:pPr lvl="1"/>
            <a:r>
              <a:rPr lang="en-US" dirty="0"/>
              <a:t>Remaining HIPAA compliant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37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3CB80-560E-4344-9739-64315B1A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Management Systems Available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BDFD0-8608-234A-8065-A49710EFD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Access</a:t>
            </a:r>
          </a:p>
          <a:p>
            <a:r>
              <a:rPr lang="en-US" dirty="0"/>
              <a:t>Microsoft SQL Server Express</a:t>
            </a:r>
          </a:p>
          <a:p>
            <a:r>
              <a:rPr lang="en-US" dirty="0"/>
              <a:t>Microsoft SQL Server</a:t>
            </a:r>
          </a:p>
        </p:txBody>
      </p:sp>
    </p:spTree>
    <p:extLst>
      <p:ext uri="{BB962C8B-B14F-4D97-AF65-F5344CB8AC3E}">
        <p14:creationId xmlns:p14="http://schemas.microsoft.com/office/powerpoint/2010/main" val="100753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CA912-0C47-7949-91D5-59F52732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747C3-7FC1-C94B-BF26-9219E316C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Fast Facts: </a:t>
            </a:r>
          </a:p>
          <a:p>
            <a:pPr lvl="1"/>
            <a:r>
              <a:rPr lang="en-US" dirty="0"/>
              <a:t>Pre-installed with the Microsoft Suite (should already be on all the machines).</a:t>
            </a:r>
          </a:p>
          <a:p>
            <a:pPr lvl="1"/>
            <a:r>
              <a:rPr lang="en-US" dirty="0"/>
              <a:t>Generally used for very basic, small scale databases.</a:t>
            </a:r>
          </a:p>
          <a:p>
            <a:pPr lvl="1"/>
            <a:r>
              <a:rPr lang="en-US" dirty="0"/>
              <a:t>Easy to use, basically the database focused version of Excel.</a:t>
            </a:r>
          </a:p>
          <a:p>
            <a:pPr lvl="2"/>
            <a:r>
              <a:rPr lang="en-US" dirty="0"/>
              <a:t>Easy integration/migration with pre-existing Excel tables.</a:t>
            </a:r>
          </a:p>
          <a:p>
            <a:pPr lvl="1"/>
            <a:r>
              <a:rPr lang="en-US" dirty="0"/>
              <a:t>Built in forms, reports, other utilities you can use to easily build own databased.</a:t>
            </a:r>
          </a:p>
          <a:p>
            <a:pPr lvl="1"/>
            <a:r>
              <a:rPr lang="en-US" dirty="0"/>
              <a:t>Well suited for non-technical users.</a:t>
            </a:r>
          </a:p>
          <a:p>
            <a:r>
              <a:rPr lang="en-US" dirty="0"/>
              <a:t>Security: Not secure</a:t>
            </a:r>
          </a:p>
          <a:p>
            <a:pPr lvl="1"/>
            <a:r>
              <a:rPr lang="en-US" dirty="0"/>
              <a:t>Doesn’t support transactional consistency, meaning you can only recover the database to the last full backup .</a:t>
            </a:r>
          </a:p>
          <a:p>
            <a:r>
              <a:rPr lang="en-US" dirty="0"/>
              <a:t>Reports: Easy to create a variety of reports through use of “wizards”.</a:t>
            </a:r>
          </a:p>
          <a:p>
            <a:r>
              <a:rPr lang="en-US" dirty="0"/>
              <a:t>Scalability: Not highly scalable, performance issues arise after more than couple thousands of lines of data or more than a handful of users accessing.</a:t>
            </a:r>
          </a:p>
          <a:p>
            <a:r>
              <a:rPr lang="en-US" dirty="0"/>
              <a:t>Performance: Better than Excel… but only marginally.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13EC8-0209-7F4B-B1A9-8B7D186F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089" y="365125"/>
            <a:ext cx="2102069" cy="206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7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DD18-0548-2848-BD3B-0277C93AC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SQL Server 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5BB30-222A-6549-87C8-CA8B442A8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Fast Facts:</a:t>
            </a:r>
          </a:p>
          <a:p>
            <a:pPr lvl="1"/>
            <a:r>
              <a:rPr lang="en-US" dirty="0"/>
              <a:t>Free to download from Microsoft.</a:t>
            </a:r>
          </a:p>
          <a:p>
            <a:pPr lvl="1"/>
            <a:r>
              <a:rPr lang="en-US" dirty="0"/>
              <a:t>Used for small to medium scale applications.</a:t>
            </a:r>
          </a:p>
          <a:p>
            <a:pPr lvl="1"/>
            <a:r>
              <a:rPr lang="en-US" dirty="0"/>
              <a:t>Requires decent amount of technical ability to implement and manage tables.</a:t>
            </a:r>
          </a:p>
          <a:p>
            <a:r>
              <a:rPr lang="en-US" dirty="0"/>
              <a:t>Security: Very secure</a:t>
            </a:r>
          </a:p>
          <a:p>
            <a:pPr lvl="1"/>
            <a:r>
              <a:rPr lang="en-US" dirty="0"/>
              <a:t>Transactional consistency, meaning there is a backup and recovery architecture in place so you could recover to any point in the database’s lifetime if necessary.</a:t>
            </a:r>
          </a:p>
          <a:p>
            <a:r>
              <a:rPr lang="en-US" dirty="0"/>
              <a:t>Reports: Requires an additional application to act as user-facing interface for reports.</a:t>
            </a:r>
          </a:p>
          <a:p>
            <a:r>
              <a:rPr lang="en-US" dirty="0"/>
              <a:t>Scalability: Highly scalable, with ability to easily upgrade software later with growing needs. </a:t>
            </a:r>
          </a:p>
          <a:p>
            <a:pPr lvl="1"/>
            <a:r>
              <a:rPr lang="en-US" dirty="0"/>
              <a:t>Supports essentially an unlimited amount of lines and high amount of concurrent users. </a:t>
            </a:r>
          </a:p>
          <a:p>
            <a:r>
              <a:rPr lang="en-US" dirty="0"/>
              <a:t>Performance: Great, most commonly used enterprise relational database management systems by small to medium sized businesses.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4EC20-C1EF-D943-A365-16A95FA13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216" y="443707"/>
            <a:ext cx="3645059" cy="138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81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532</Words>
  <Application>Microsoft Macintosh PowerPoint</Application>
  <PresentationFormat>Widescreen</PresentationFormat>
  <Paragraphs>66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Healthy Hearts: Is it Time for Our data to Move? </vt:lpstr>
      <vt:lpstr>Why do we care</vt:lpstr>
      <vt:lpstr>State of storage</vt:lpstr>
      <vt:lpstr>Using spreadsheets</vt:lpstr>
      <vt:lpstr>Using databases</vt:lpstr>
      <vt:lpstr>What’s important for Healthy Hearts </vt:lpstr>
      <vt:lpstr>Database Management Systems Available </vt:lpstr>
      <vt:lpstr>Microsoft Access</vt:lpstr>
      <vt:lpstr>Microsoft SQL Server Express</vt:lpstr>
      <vt:lpstr>So…</vt:lpstr>
      <vt:lpstr>DBMS 3</vt:lpstr>
      <vt:lpstr>DBMS 4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title here</dc:title>
  <dc:creator>Bridget Balkaran</dc:creator>
  <cp:lastModifiedBy>brendon.powley@gmail.com</cp:lastModifiedBy>
  <cp:revision>14</cp:revision>
  <dcterms:created xsi:type="dcterms:W3CDTF">2018-04-04T19:29:20Z</dcterms:created>
  <dcterms:modified xsi:type="dcterms:W3CDTF">2018-04-09T19:17:24Z</dcterms:modified>
</cp:coreProperties>
</file>